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Quando" charset="1" panose="02020603060000060704"/>
      <p:regular r:id="rId10"/>
    </p:embeddedFont>
    <p:embeddedFont>
      <p:font typeface="Libre Baskerville" charset="1" panose="02000000000000000000"/>
      <p:regular r:id="rId11"/>
    </p:embeddedFont>
    <p:embeddedFont>
      <p:font typeface="Libre Baskerville Bold" charset="1" panose="02000000000000000000"/>
      <p:regular r:id="rId12"/>
    </p:embeddedFont>
    <p:embeddedFont>
      <p:font typeface="Libre Baskerville Italics" charset="1" panose="02000000000000000000"/>
      <p:regular r:id="rId13"/>
    </p:embeddedFont>
    <p:embeddedFont>
      <p:font typeface="Lora" charset="1" panose="00000500000000000000"/>
      <p:regular r:id="rId14"/>
    </p:embeddedFont>
    <p:embeddedFont>
      <p:font typeface="Lora Bold" charset="1" panose="00000800000000000000"/>
      <p:regular r:id="rId15"/>
    </p:embeddedFont>
    <p:embeddedFont>
      <p:font typeface="Lora Italics" charset="1" panose="00000500000000000000"/>
      <p:regular r:id="rId16"/>
    </p:embeddedFont>
    <p:embeddedFont>
      <p:font typeface="Lora Bold Italics" charset="1" panose="00000800000000000000"/>
      <p:regular r:id="rId17"/>
    </p:embeddedFont>
    <p:embeddedFont>
      <p:font typeface="Arimo" charset="1" panose="020B0604020202020204"/>
      <p:regular r:id="rId18"/>
    </p:embeddedFont>
    <p:embeddedFont>
      <p:font typeface="Arimo Bold" charset="1" panose="020B0704020202020204"/>
      <p:regular r:id="rId19"/>
    </p:embeddedFont>
    <p:embeddedFont>
      <p:font typeface="Arimo Italics" charset="1" panose="020B0604020202090204"/>
      <p:regular r:id="rId20"/>
    </p:embeddedFont>
    <p:embeddedFont>
      <p:font typeface="Arimo Bold Italics" charset="1" panose="020B0704020202090204"/>
      <p:regular r:id="rId21"/>
    </p:embeddedFont>
    <p:embeddedFont>
      <p:font typeface="Open Sans Bold" charset="1" panose="00000000000000000000"/>
      <p:regular r:id="rId22"/>
    </p:embeddedFont>
    <p:embeddedFont>
      <p:font typeface="Open Sans Bold Bold" charset="1" panose="00000000000000000000"/>
      <p:regular r:id="rId23"/>
    </p:embeddedFont>
    <p:embeddedFont>
      <p:font typeface="Open Sans Bold Italics" charset="1" panose="00000000000000000000"/>
      <p:regular r:id="rId24"/>
    </p:embeddedFont>
    <p:embeddedFont>
      <p:font typeface="Open Sans Bold 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600075"/>
            <a:ext cx="190500" cy="9086850"/>
          </a:xfrm>
          <a:prstGeom prst="rect">
            <a:avLst/>
          </a:prstGeom>
          <a:solidFill>
            <a:srgbClr val="FFFFFF"/>
          </a:solidFill>
        </p:spPr>
      </p:sp>
      <p:grpSp>
        <p:nvGrpSpPr>
          <p:cNvPr name="Group 3" id="3"/>
          <p:cNvGrpSpPr>
            <a:grpSpLocks noChangeAspect="true"/>
          </p:cNvGrpSpPr>
          <p:nvPr/>
        </p:nvGrpSpPr>
        <p:grpSpPr>
          <a:xfrm rot="0">
            <a:off x="12012909" y="2520315"/>
            <a:ext cx="5246391" cy="5246370"/>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0423" r="-53210" t="-25993" b="-25025"/>
              </a:stretch>
            </a:blipFill>
          </p:spPr>
        </p:sp>
      </p:grpSp>
      <p:grpSp>
        <p:nvGrpSpPr>
          <p:cNvPr name="Group 5" id="5"/>
          <p:cNvGrpSpPr/>
          <p:nvPr/>
        </p:nvGrpSpPr>
        <p:grpSpPr>
          <a:xfrm rot="0">
            <a:off x="2640514" y="1285360"/>
            <a:ext cx="8028602" cy="6826189"/>
            <a:chOff x="0" y="0"/>
            <a:chExt cx="10704802" cy="9101585"/>
          </a:xfrm>
        </p:grpSpPr>
        <p:sp>
          <p:nvSpPr>
            <p:cNvPr name="TextBox 6" id="6"/>
            <p:cNvSpPr txBox="true"/>
            <p:nvPr/>
          </p:nvSpPr>
          <p:spPr>
            <a:xfrm rot="0">
              <a:off x="1" y="-28575"/>
              <a:ext cx="7618153" cy="678307"/>
            </a:xfrm>
            <a:prstGeom prst="rect">
              <a:avLst/>
            </a:prstGeom>
          </p:spPr>
          <p:txBody>
            <a:bodyPr anchor="t" rtlCol="false" tIns="0" lIns="0" bIns="0" rIns="0">
              <a:spAutoFit/>
            </a:bodyPr>
            <a:lstStyle/>
            <a:p>
              <a:pPr>
                <a:lnSpc>
                  <a:spcPts val="4128"/>
                </a:lnSpc>
              </a:pPr>
              <a:r>
                <a:rPr lang="en-US" spc="352" sz="3200">
                  <a:solidFill>
                    <a:srgbClr val="FFFFFF"/>
                  </a:solidFill>
                  <a:latin typeface="Source Sans Pro Bold"/>
                </a:rPr>
                <a:t>LATIHAN 6</a:t>
              </a:r>
            </a:p>
          </p:txBody>
        </p:sp>
        <p:sp>
          <p:nvSpPr>
            <p:cNvPr name="TextBox 7" id="7"/>
            <p:cNvSpPr txBox="true"/>
            <p:nvPr/>
          </p:nvSpPr>
          <p:spPr>
            <a:xfrm rot="0">
              <a:off x="0" y="1481585"/>
              <a:ext cx="10704802" cy="7620000"/>
            </a:xfrm>
            <a:prstGeom prst="rect">
              <a:avLst/>
            </a:prstGeom>
          </p:spPr>
          <p:txBody>
            <a:bodyPr anchor="t" rtlCol="false" tIns="0" lIns="0" bIns="0" rIns="0">
              <a:spAutoFit/>
            </a:bodyPr>
            <a:lstStyle/>
            <a:p>
              <a:pPr>
                <a:lnSpc>
                  <a:spcPts val="9000"/>
                </a:lnSpc>
              </a:pPr>
              <a:r>
                <a:rPr lang="en-US" spc="-112" sz="7500">
                  <a:solidFill>
                    <a:srgbClr val="FFFFFF"/>
                  </a:solidFill>
                  <a:latin typeface="Quando"/>
                </a:rPr>
                <a:t>Med-fi Prototyping yang Interaktif &amp; Usability Testing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1028700" y="3915858"/>
            <a:ext cx="7901614" cy="572750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882011" y="3913538"/>
            <a:ext cx="7900385" cy="5729821"/>
          </a:xfrm>
          <a:prstGeom prst="rect">
            <a:avLst/>
          </a:prstGeom>
        </p:spPr>
      </p:pic>
      <p:sp>
        <p:nvSpPr>
          <p:cNvPr name="TextBox 5" id="5"/>
          <p:cNvSpPr txBox="true"/>
          <p:nvPr/>
        </p:nvSpPr>
        <p:spPr>
          <a:xfrm rot="0">
            <a:off x="6653555" y="2163519"/>
            <a:ext cx="5951269" cy="647700"/>
          </a:xfrm>
          <a:prstGeom prst="rect">
            <a:avLst/>
          </a:prstGeom>
        </p:spPr>
        <p:txBody>
          <a:bodyPr anchor="t" rtlCol="false" tIns="0" lIns="0" bIns="0" rIns="0">
            <a:spAutoFit/>
          </a:bodyPr>
          <a:lstStyle/>
          <a:p>
            <a:pPr>
              <a:lnSpc>
                <a:spcPts val="5160"/>
              </a:lnSpc>
            </a:pPr>
            <a:r>
              <a:rPr lang="en-US" spc="85" u="sng" sz="4300">
                <a:solidFill>
                  <a:srgbClr val="FFFFFF"/>
                </a:solidFill>
                <a:latin typeface="Quando Italics"/>
              </a:rPr>
              <a:t>Proses pembayaran</a:t>
            </a:r>
          </a:p>
        </p:txBody>
      </p:sp>
      <p:sp>
        <p:nvSpPr>
          <p:cNvPr name="TextBox 6" id="6"/>
          <p:cNvSpPr txBox="true"/>
          <p:nvPr/>
        </p:nvSpPr>
        <p:spPr>
          <a:xfrm rot="0">
            <a:off x="3104598" y="3268158"/>
            <a:ext cx="2567484"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Sebelum</a:t>
            </a:r>
          </a:p>
        </p:txBody>
      </p:sp>
      <p:sp>
        <p:nvSpPr>
          <p:cNvPr name="TextBox 7" id="7"/>
          <p:cNvSpPr txBox="true"/>
          <p:nvPr/>
        </p:nvSpPr>
        <p:spPr>
          <a:xfrm rot="0">
            <a:off x="12580708" y="3265838"/>
            <a:ext cx="2502991"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Sesudah</a:t>
            </a:r>
          </a:p>
        </p:txBody>
      </p:sp>
      <p:sp>
        <p:nvSpPr>
          <p:cNvPr name="TextBox 8" id="8"/>
          <p:cNvSpPr txBox="true"/>
          <p:nvPr/>
        </p:nvSpPr>
        <p:spPr>
          <a:xfrm rot="0">
            <a:off x="1028700" y="1028700"/>
            <a:ext cx="4488160"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Design Change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2322138" y="3915858"/>
            <a:ext cx="5100163" cy="5654529"/>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624121" y="3915858"/>
            <a:ext cx="5201902" cy="5656915"/>
          </a:xfrm>
          <a:prstGeom prst="rect">
            <a:avLst/>
          </a:prstGeom>
        </p:spPr>
      </p:pic>
      <p:sp>
        <p:nvSpPr>
          <p:cNvPr name="TextBox 5" id="5"/>
          <p:cNvSpPr txBox="true"/>
          <p:nvPr/>
        </p:nvSpPr>
        <p:spPr>
          <a:xfrm rot="0">
            <a:off x="6653555" y="2163519"/>
            <a:ext cx="4973155" cy="647700"/>
          </a:xfrm>
          <a:prstGeom prst="rect">
            <a:avLst/>
          </a:prstGeom>
        </p:spPr>
        <p:txBody>
          <a:bodyPr anchor="t" rtlCol="false" tIns="0" lIns="0" bIns="0" rIns="0">
            <a:spAutoFit/>
          </a:bodyPr>
          <a:lstStyle/>
          <a:p>
            <a:pPr>
              <a:lnSpc>
                <a:spcPts val="5160"/>
              </a:lnSpc>
            </a:pPr>
            <a:r>
              <a:rPr lang="en-US" spc="85" u="sng" sz="4300">
                <a:solidFill>
                  <a:srgbClr val="FFFFFF"/>
                </a:solidFill>
                <a:latin typeface="Quando Italics"/>
              </a:rPr>
              <a:t>Proses Tracking</a:t>
            </a:r>
          </a:p>
        </p:txBody>
      </p:sp>
      <p:sp>
        <p:nvSpPr>
          <p:cNvPr name="TextBox 6" id="6"/>
          <p:cNvSpPr txBox="true"/>
          <p:nvPr/>
        </p:nvSpPr>
        <p:spPr>
          <a:xfrm rot="0">
            <a:off x="3104598" y="3268158"/>
            <a:ext cx="2567484"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Sebelum</a:t>
            </a:r>
          </a:p>
        </p:txBody>
      </p:sp>
      <p:sp>
        <p:nvSpPr>
          <p:cNvPr name="TextBox 7" id="7"/>
          <p:cNvSpPr txBox="true"/>
          <p:nvPr/>
        </p:nvSpPr>
        <p:spPr>
          <a:xfrm rot="0">
            <a:off x="12973577" y="3268158"/>
            <a:ext cx="2502991"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Sesudah</a:t>
            </a:r>
          </a:p>
        </p:txBody>
      </p:sp>
      <p:sp>
        <p:nvSpPr>
          <p:cNvPr name="TextBox 8" id="8"/>
          <p:cNvSpPr txBox="true"/>
          <p:nvPr/>
        </p:nvSpPr>
        <p:spPr>
          <a:xfrm rot="0">
            <a:off x="1028700" y="1028700"/>
            <a:ext cx="4488160"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Design Change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2063363" y="3915858"/>
            <a:ext cx="5189604" cy="565691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535161" y="3911092"/>
            <a:ext cx="5379822" cy="5661681"/>
          </a:xfrm>
          <a:prstGeom prst="rect">
            <a:avLst/>
          </a:prstGeom>
        </p:spPr>
      </p:pic>
      <p:sp>
        <p:nvSpPr>
          <p:cNvPr name="TextBox 5" id="5"/>
          <p:cNvSpPr txBox="true"/>
          <p:nvPr/>
        </p:nvSpPr>
        <p:spPr>
          <a:xfrm rot="0">
            <a:off x="6653555" y="2163519"/>
            <a:ext cx="5242980" cy="647700"/>
          </a:xfrm>
          <a:prstGeom prst="rect">
            <a:avLst/>
          </a:prstGeom>
        </p:spPr>
        <p:txBody>
          <a:bodyPr anchor="t" rtlCol="false" tIns="0" lIns="0" bIns="0" rIns="0">
            <a:spAutoFit/>
          </a:bodyPr>
          <a:lstStyle/>
          <a:p>
            <a:pPr>
              <a:lnSpc>
                <a:spcPts val="5160"/>
              </a:lnSpc>
            </a:pPr>
            <a:r>
              <a:rPr lang="en-US" spc="85" u="sng" sz="4300">
                <a:solidFill>
                  <a:srgbClr val="FFFFFF"/>
                </a:solidFill>
                <a:latin typeface="Quando Italics"/>
              </a:rPr>
              <a:t>Proses Penilaian</a:t>
            </a:r>
          </a:p>
        </p:txBody>
      </p:sp>
      <p:sp>
        <p:nvSpPr>
          <p:cNvPr name="TextBox 6" id="6"/>
          <p:cNvSpPr txBox="true"/>
          <p:nvPr/>
        </p:nvSpPr>
        <p:spPr>
          <a:xfrm rot="0">
            <a:off x="3104598" y="3268158"/>
            <a:ext cx="2567484"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Sebelum</a:t>
            </a:r>
          </a:p>
        </p:txBody>
      </p:sp>
      <p:sp>
        <p:nvSpPr>
          <p:cNvPr name="TextBox 7" id="7"/>
          <p:cNvSpPr txBox="true"/>
          <p:nvPr/>
        </p:nvSpPr>
        <p:spPr>
          <a:xfrm rot="0">
            <a:off x="12973577" y="3268158"/>
            <a:ext cx="2502991"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Sesudah</a:t>
            </a:r>
          </a:p>
        </p:txBody>
      </p:sp>
      <p:sp>
        <p:nvSpPr>
          <p:cNvPr name="TextBox 8" id="8"/>
          <p:cNvSpPr txBox="true"/>
          <p:nvPr/>
        </p:nvSpPr>
        <p:spPr>
          <a:xfrm rot="0">
            <a:off x="1028700" y="1028700"/>
            <a:ext cx="4488160"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Design Change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434885" y="4655843"/>
            <a:ext cx="17418230" cy="2675273"/>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1 : Complex task - Proses pencatatan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2894340" y="2216626"/>
            <a:ext cx="12499320" cy="6720242"/>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2 : Simple task - Proses pembayaran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381981" y="3240045"/>
            <a:ext cx="17532536" cy="5254634"/>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3 : Medium task - Proses Tracking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2953311" y="2390110"/>
            <a:ext cx="13081467" cy="6868190"/>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4 : Simple task - Proses Penilaian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6175929" y="5263036"/>
            <a:ext cx="2603049" cy="239072"/>
          </a:xfrm>
          <a:prstGeom prst="rect">
            <a:avLst/>
          </a:prstGeom>
          <a:solidFill>
            <a:srgbClr val="FFACB7"/>
          </a:solidFill>
        </p:spPr>
      </p:sp>
      <p:sp>
        <p:nvSpPr>
          <p:cNvPr name="TextBox 3" id="3"/>
          <p:cNvSpPr txBox="true"/>
          <p:nvPr/>
        </p:nvSpPr>
        <p:spPr>
          <a:xfrm rot="0">
            <a:off x="4034345" y="4849172"/>
            <a:ext cx="11786981" cy="1066800"/>
          </a:xfrm>
          <a:prstGeom prst="rect">
            <a:avLst/>
          </a:prstGeom>
        </p:spPr>
        <p:txBody>
          <a:bodyPr anchor="t" rtlCol="false" tIns="0" lIns="0" bIns="0" rIns="0">
            <a:spAutoFit/>
          </a:bodyPr>
          <a:lstStyle/>
          <a:p>
            <a:pPr>
              <a:lnSpc>
                <a:spcPts val="8400"/>
              </a:lnSpc>
            </a:pPr>
            <a:r>
              <a:rPr lang="en-US" spc="140" sz="7000">
                <a:solidFill>
                  <a:srgbClr val="FFFFFF"/>
                </a:solidFill>
                <a:latin typeface="Quando"/>
              </a:rPr>
              <a:t>4. Prototype Overview</a:t>
            </a:r>
          </a:p>
        </p:txBody>
      </p:sp>
      <p:pic>
        <p:nvPicPr>
          <p:cNvPr name="Picture 4" id="4"/>
          <p:cNvPicPr>
            <a:picLocks noChangeAspect="true"/>
          </p:cNvPicPr>
          <p:nvPr/>
        </p:nvPicPr>
        <p:blipFill>
          <a:blip r:embed="rId2"/>
          <a:srcRect l="0" t="0" r="0" b="0"/>
          <a:stretch>
            <a:fillRect/>
          </a:stretch>
        </p:blipFill>
        <p:spPr>
          <a:xfrm flipH="false" flipV="false" rot="5400000">
            <a:off x="-1489882" y="2412271"/>
            <a:ext cx="7920803" cy="594060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8417" y="-1511162"/>
            <a:ext cx="2785460" cy="5079723"/>
            <a:chOff x="0" y="0"/>
            <a:chExt cx="3713947" cy="6772964"/>
          </a:xfrm>
        </p:grpSpPr>
        <p:sp>
          <p:nvSpPr>
            <p:cNvPr name="AutoShape 3" id="3"/>
            <p:cNvSpPr/>
            <p:nvPr/>
          </p:nvSpPr>
          <p:spPr>
            <a:xfrm rot="0">
              <a:off x="0" y="0"/>
              <a:ext cx="3713947" cy="6772964"/>
            </a:xfrm>
            <a:prstGeom prst="rect">
              <a:avLst/>
            </a:prstGeom>
            <a:solidFill>
              <a:srgbClr val="993399"/>
            </a:solidFill>
          </p:spPr>
        </p:sp>
        <p:sp>
          <p:nvSpPr>
            <p:cNvPr name="AutoShape 4" id="4"/>
            <p:cNvSpPr/>
            <p:nvPr/>
          </p:nvSpPr>
          <p:spPr>
            <a:xfrm rot="0">
              <a:off x="0" y="6337842"/>
              <a:ext cx="3713947" cy="115029"/>
            </a:xfrm>
            <a:prstGeom prst="rect">
              <a:avLst/>
            </a:prstGeom>
            <a:solidFill>
              <a:srgbClr val="FFACB7"/>
            </a:solidFill>
          </p:spPr>
        </p:sp>
      </p:grpSp>
      <p:sp>
        <p:nvSpPr>
          <p:cNvPr name="TextBox 5" id="5"/>
          <p:cNvSpPr txBox="true"/>
          <p:nvPr/>
        </p:nvSpPr>
        <p:spPr>
          <a:xfrm rot="0">
            <a:off x="3534625" y="923925"/>
            <a:ext cx="10096182" cy="920115"/>
          </a:xfrm>
          <a:prstGeom prst="rect">
            <a:avLst/>
          </a:prstGeom>
        </p:spPr>
        <p:txBody>
          <a:bodyPr anchor="t" rtlCol="false" tIns="0" lIns="0" bIns="0" rIns="0">
            <a:spAutoFit/>
          </a:bodyPr>
          <a:lstStyle/>
          <a:p>
            <a:pPr algn="ctr">
              <a:lnSpc>
                <a:spcPts val="7559"/>
              </a:lnSpc>
            </a:pPr>
            <a:r>
              <a:rPr lang="en-US" sz="5399">
                <a:solidFill>
                  <a:srgbClr val="993399"/>
                </a:solidFill>
                <a:latin typeface="Libre Baskerville"/>
              </a:rPr>
              <a:t>Design &amp; Prototyping Tools </a:t>
            </a:r>
          </a:p>
        </p:txBody>
      </p:sp>
      <p:sp>
        <p:nvSpPr>
          <p:cNvPr name="TextBox 6" id="6"/>
          <p:cNvSpPr txBox="true"/>
          <p:nvPr/>
        </p:nvSpPr>
        <p:spPr>
          <a:xfrm rot="0">
            <a:off x="3534625" y="2040255"/>
            <a:ext cx="11575581" cy="4091939"/>
          </a:xfrm>
          <a:prstGeom prst="rect">
            <a:avLst/>
          </a:prstGeom>
        </p:spPr>
        <p:txBody>
          <a:bodyPr anchor="t" rtlCol="false" tIns="0" lIns="0" bIns="0" rIns="0">
            <a:spAutoFit/>
          </a:bodyPr>
          <a:lstStyle/>
          <a:p>
            <a:pPr algn="just">
              <a:lnSpc>
                <a:spcPts val="5460"/>
              </a:lnSpc>
            </a:pPr>
            <a:r>
              <a:rPr lang="en-US" sz="3900">
                <a:solidFill>
                  <a:srgbClr val="993399"/>
                </a:solidFill>
                <a:latin typeface="Lora"/>
              </a:rPr>
              <a:t>Kami menggunakan Figma dalam membuat prototipe medium fidelity kami. Figma dapat dibuka di browser Anda untuk menyimulasikan tampilan ponsel, serta memberi animasi dan flow antar halaman dengan mulus. </a:t>
            </a:r>
          </a:p>
          <a:p>
            <a:pPr algn="just">
              <a:lnSpc>
                <a:spcPts val="5460"/>
              </a:lnSpc>
            </a:pPr>
          </a:p>
        </p:txBody>
      </p:sp>
      <p:sp>
        <p:nvSpPr>
          <p:cNvPr name="TextBox 7" id="7"/>
          <p:cNvSpPr txBox="true"/>
          <p:nvPr/>
        </p:nvSpPr>
        <p:spPr>
          <a:xfrm rot="0">
            <a:off x="1172479" y="5898796"/>
            <a:ext cx="1530152"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993399"/>
                </a:solidFill>
                <a:latin typeface="Quando Italics"/>
              </a:rPr>
              <a:t>Pros:</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286460" y="6546496"/>
            <a:ext cx="487142" cy="470296"/>
          </a:xfrm>
          <a:prstGeom prst="rect">
            <a:avLst/>
          </a:prstGeom>
        </p:spPr>
      </p:pic>
      <p:sp>
        <p:nvSpPr>
          <p:cNvPr name="TextBox 9" id="9"/>
          <p:cNvSpPr txBox="true"/>
          <p:nvPr/>
        </p:nvSpPr>
        <p:spPr>
          <a:xfrm rot="0">
            <a:off x="1172479" y="6479821"/>
            <a:ext cx="8149937" cy="2290417"/>
          </a:xfrm>
          <a:prstGeom prst="rect">
            <a:avLst/>
          </a:prstGeom>
        </p:spPr>
        <p:txBody>
          <a:bodyPr anchor="t" rtlCol="false" tIns="0" lIns="0" bIns="0" rIns="0">
            <a:spAutoFit/>
          </a:bodyPr>
          <a:lstStyle/>
          <a:p>
            <a:pPr algn="just">
              <a:lnSpc>
                <a:spcPts val="4591"/>
              </a:lnSpc>
            </a:pPr>
            <a:r>
              <a:rPr lang="en-US" sz="3279">
                <a:solidFill>
                  <a:srgbClr val="993399"/>
                </a:solidFill>
                <a:latin typeface="Lora"/>
              </a:rPr>
              <a:t>Memiliki fitur kolaborasi real-time  </a:t>
            </a:r>
          </a:p>
          <a:p>
            <a:pPr algn="just">
              <a:lnSpc>
                <a:spcPts val="4591"/>
              </a:lnSpc>
            </a:pPr>
            <a:r>
              <a:rPr lang="en-US" sz="3279">
                <a:solidFill>
                  <a:srgbClr val="993399"/>
                </a:solidFill>
                <a:latin typeface="Lora"/>
              </a:rPr>
              <a:t>Berbasis vektor sehingga hasil lebih bagus  </a:t>
            </a:r>
          </a:p>
          <a:p>
            <a:pPr algn="just">
              <a:lnSpc>
                <a:spcPts val="4591"/>
              </a:lnSpc>
            </a:pPr>
            <a:r>
              <a:rPr lang="en-US" sz="3279">
                <a:solidFill>
                  <a:srgbClr val="993399"/>
                </a:solidFill>
                <a:latin typeface="Lora"/>
              </a:rPr>
              <a:t>Sudah mendukung animasi dan prototipe kompleks seperti trigger drag</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286460" y="7188071"/>
            <a:ext cx="487142" cy="47029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286460" y="7769451"/>
            <a:ext cx="487142" cy="470296"/>
          </a:xfrm>
          <a:prstGeom prst="rect">
            <a:avLst/>
          </a:prstGeom>
        </p:spPr>
      </p:pic>
      <p:sp>
        <p:nvSpPr>
          <p:cNvPr name="TextBox 12" id="12"/>
          <p:cNvSpPr txBox="true"/>
          <p:nvPr/>
        </p:nvSpPr>
        <p:spPr>
          <a:xfrm rot="0">
            <a:off x="10568092" y="5898796"/>
            <a:ext cx="1648222"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993399"/>
                </a:solidFill>
                <a:latin typeface="Quando Italics"/>
              </a:rPr>
              <a:t>Cons:</a:t>
            </a:r>
          </a:p>
        </p:txBody>
      </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9741109" y="6546496"/>
            <a:ext cx="487142" cy="470296"/>
          </a:xfrm>
          <a:prstGeom prst="rect">
            <a:avLst/>
          </a:prstGeom>
        </p:spPr>
      </p:pic>
      <p:sp>
        <p:nvSpPr>
          <p:cNvPr name="TextBox 14" id="14"/>
          <p:cNvSpPr txBox="true"/>
          <p:nvPr/>
        </p:nvSpPr>
        <p:spPr>
          <a:xfrm rot="0">
            <a:off x="10627127" y="6479821"/>
            <a:ext cx="7003182" cy="2290417"/>
          </a:xfrm>
          <a:prstGeom prst="rect">
            <a:avLst/>
          </a:prstGeom>
        </p:spPr>
        <p:txBody>
          <a:bodyPr anchor="t" rtlCol="false" tIns="0" lIns="0" bIns="0" rIns="0">
            <a:spAutoFit/>
          </a:bodyPr>
          <a:lstStyle/>
          <a:p>
            <a:pPr algn="just">
              <a:lnSpc>
                <a:spcPts val="4591"/>
              </a:lnSpc>
            </a:pPr>
            <a:r>
              <a:rPr lang="en-US" sz="3279">
                <a:solidFill>
                  <a:srgbClr val="993399"/>
                </a:solidFill>
                <a:latin typeface="Lora"/>
              </a:rPr>
              <a:t>Pembuatan grafik yang kompleks</a:t>
            </a:r>
          </a:p>
          <a:p>
            <a:pPr algn="just">
              <a:lnSpc>
                <a:spcPts val="4591"/>
              </a:lnSpc>
            </a:pPr>
            <a:r>
              <a:rPr lang="en-US" sz="3279">
                <a:solidFill>
                  <a:srgbClr val="993399"/>
                </a:solidFill>
                <a:latin typeface="Lora"/>
              </a:rPr>
              <a:t>Membutuhkan Intel HD Graphics 4000 atau lebih tinggi</a:t>
            </a:r>
          </a:p>
          <a:p>
            <a:pPr algn="just">
              <a:lnSpc>
                <a:spcPts val="4591"/>
              </a:lnSpc>
            </a:pPr>
          </a:p>
        </p:txBody>
      </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9741109" y="7131092"/>
            <a:ext cx="487142" cy="470296"/>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1327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1028700" y="5143500"/>
            <a:ext cx="642447" cy="620230"/>
          </a:xfrm>
          <a:prstGeom prst="rect">
            <a:avLst/>
          </a:prstGeom>
        </p:spPr>
      </p:pic>
      <p:sp>
        <p:nvSpPr>
          <p:cNvPr name="AutoShape 3" id="3"/>
          <p:cNvSpPr/>
          <p:nvPr/>
        </p:nvSpPr>
        <p:spPr>
          <a:xfrm rot="0">
            <a:off x="-356831" y="9683524"/>
            <a:ext cx="18925742" cy="163153"/>
          </a:xfrm>
          <a:prstGeom prst="rect">
            <a:avLst/>
          </a:prstGeom>
          <a:solidFill>
            <a:srgbClr val="FFACB7"/>
          </a:solidFill>
        </p:spPr>
      </p:sp>
      <p:graphicFrame>
        <p:nvGraphicFramePr>
          <p:cNvPr name="Table 4" id="4"/>
          <p:cNvGraphicFramePr>
            <a:graphicFrameLocks noGrp="true"/>
          </p:cNvGraphicFramePr>
          <p:nvPr/>
        </p:nvGraphicFramePr>
        <p:xfrm>
          <a:off x="2335392" y="3086100"/>
          <a:ext cx="14176297" cy="6086475"/>
        </p:xfrm>
        <a:graphic>
          <a:graphicData uri="http://schemas.openxmlformats.org/drawingml/2006/table">
            <a:tbl>
              <a:tblPr/>
              <a:tblGrid>
                <a:gridCol w="7088149"/>
                <a:gridCol w="7088149"/>
              </a:tblGrid>
              <a:tr h="1493676">
                <a:tc>
                  <a:txBody>
                    <a:bodyPr anchor="t" rtlCol="false"/>
                    <a:lstStyle/>
                    <a:p>
                      <a:pPr algn="l">
                        <a:defRPr/>
                      </a:pPr>
                      <a:r>
                        <a:rPr lang="en-US">
                          <a:solidFill>
                            <a:srgbClr val="FFFFFF"/>
                          </a:solidFill>
                          <a:latin typeface="Open Sans Bold Bold"/>
                        </a:rPr>
                        <a:t>Don't works</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l">
                        <a:defRPr/>
                      </a:pPr>
                      <a:r>
                        <a:rPr lang="en-US">
                          <a:solidFill>
                            <a:srgbClr val="FFFFFF"/>
                          </a:solidFill>
                          <a:latin typeface="Open Sans Bold Bold"/>
                        </a:rPr>
                        <a:t>works</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2296400">
                <a:tc>
                  <a:txBody>
                    <a:bodyPr anchor="t" rtlCol="false"/>
                    <a:lstStyle/>
                    <a:p>
                      <a:pPr algn="l">
                        <a:defRPr/>
                      </a:pPr>
                      <a:r>
                        <a:rPr lang="en-US">
                          <a:solidFill>
                            <a:srgbClr val="000000"/>
                          </a:solidFill>
                          <a:latin typeface="Quando"/>
                        </a:rPr>
                        <a:t>Beberapa tombol tidak dapat ditekan sesuka Anda</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defRPr/>
                      </a:pPr>
                      <a:r>
                        <a:rPr lang="en-US">
                          <a:solidFill>
                            <a:srgbClr val="000000"/>
                          </a:solidFill>
                          <a:latin typeface="Quando"/>
                        </a:rPr>
                        <a:t>Menggunakan Wizard of Oz  untuk mengisikan bagian yang perlu diisi karena figma tidak memiliki fitur input teks</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2296400">
                <a:tc>
                  <a:txBody>
                    <a:bodyPr anchor="t" rtlCol="false"/>
                    <a:lstStyle/>
                    <a:p>
                      <a:pPr algn="l">
                        <a:defRPr/>
                      </a:pPr>
                      <a:r>
                        <a:rPr lang="en-US">
                          <a:solidFill>
                            <a:srgbClr val="000000"/>
                          </a:solidFill>
                          <a:latin typeface="Quando"/>
                        </a:rPr>
                        <a:t>Beberapa halaman tidak dapat Anda akses kembali jika Anda sudah mencapai titik tertentu</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defRPr/>
                      </a:pPr>
                      <a:r>
                        <a:rPr lang="en-US">
                          <a:solidFill>
                            <a:srgbClr val="000000"/>
                          </a:solidFill>
                          <a:latin typeface="Quando"/>
                        </a:rPr>
                        <a:t>Menggunakan Hardcoded untuk mengisikan bagian yang perlu diisi karena figma tidak memiliki fitur input teks</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
        <p:nvSpPr>
          <p:cNvPr name="TextBox 5" id="5"/>
          <p:cNvSpPr txBox="true"/>
          <p:nvPr/>
        </p:nvSpPr>
        <p:spPr>
          <a:xfrm rot="0">
            <a:off x="2335392" y="1443038"/>
            <a:ext cx="13262928" cy="828675"/>
          </a:xfrm>
          <a:prstGeom prst="rect">
            <a:avLst/>
          </a:prstGeom>
        </p:spPr>
        <p:txBody>
          <a:bodyPr anchor="t" rtlCol="false" tIns="0" lIns="0" bIns="0" rIns="0">
            <a:spAutoFit/>
          </a:bodyPr>
          <a:lstStyle/>
          <a:p>
            <a:pPr algn="ctr">
              <a:lnSpc>
                <a:spcPts val="6600"/>
              </a:lnSpc>
            </a:pPr>
            <a:r>
              <a:rPr lang="en-US" spc="109" sz="5500">
                <a:solidFill>
                  <a:srgbClr val="F6F6E9"/>
                </a:solidFill>
                <a:latin typeface="Quando Italics"/>
              </a:rPr>
              <a:t>LIMITATIONS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1028700" y="7351123"/>
            <a:ext cx="642447" cy="62023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grpSp>
        <p:nvGrpSpPr>
          <p:cNvPr name="Group 2" id="2"/>
          <p:cNvGrpSpPr/>
          <p:nvPr/>
        </p:nvGrpSpPr>
        <p:grpSpPr>
          <a:xfrm rot="0">
            <a:off x="1028700" y="-413771"/>
            <a:ext cx="5506970" cy="9672071"/>
            <a:chOff x="0" y="0"/>
            <a:chExt cx="7342627" cy="12896094"/>
          </a:xfrm>
        </p:grpSpPr>
        <p:sp>
          <p:nvSpPr>
            <p:cNvPr name="AutoShape 3" id="3"/>
            <p:cNvSpPr/>
            <p:nvPr/>
          </p:nvSpPr>
          <p:spPr>
            <a:xfrm rot="0">
              <a:off x="0" y="0"/>
              <a:ext cx="7342627" cy="12896094"/>
            </a:xfrm>
            <a:prstGeom prst="rect">
              <a:avLst/>
            </a:prstGeom>
            <a:solidFill>
              <a:srgbClr val="FFFFFF"/>
            </a:solidFill>
          </p:spPr>
        </p:sp>
        <p:sp>
          <p:nvSpPr>
            <p:cNvPr name="AutoShape 4" id="4"/>
            <p:cNvSpPr/>
            <p:nvPr/>
          </p:nvSpPr>
          <p:spPr>
            <a:xfrm rot="0">
              <a:off x="0" y="12204246"/>
              <a:ext cx="7342627" cy="268150"/>
            </a:xfrm>
            <a:prstGeom prst="rect">
              <a:avLst/>
            </a:prstGeom>
            <a:solidFill>
              <a:srgbClr val="993399"/>
            </a:solidFill>
          </p:spPr>
        </p:sp>
      </p:grpSp>
      <p:sp>
        <p:nvSpPr>
          <p:cNvPr name="TextBox 5" id="5"/>
          <p:cNvSpPr txBox="true"/>
          <p:nvPr/>
        </p:nvSpPr>
        <p:spPr>
          <a:xfrm rot="0">
            <a:off x="1542433" y="1028700"/>
            <a:ext cx="4479504" cy="1733550"/>
          </a:xfrm>
          <a:prstGeom prst="rect">
            <a:avLst/>
          </a:prstGeom>
        </p:spPr>
        <p:txBody>
          <a:bodyPr anchor="t" rtlCol="false" tIns="0" lIns="0" bIns="0" rIns="0">
            <a:spAutoFit/>
          </a:bodyPr>
          <a:lstStyle/>
          <a:p>
            <a:pPr>
              <a:lnSpc>
                <a:spcPts val="6839"/>
              </a:lnSpc>
            </a:pPr>
            <a:r>
              <a:rPr lang="en-US" spc="114" sz="5700">
                <a:solidFill>
                  <a:srgbClr val="993399"/>
                </a:solidFill>
                <a:latin typeface="Quando"/>
              </a:rPr>
              <a:t>Kelompok B12</a:t>
            </a:r>
          </a:p>
        </p:txBody>
      </p:sp>
      <p:grpSp>
        <p:nvGrpSpPr>
          <p:cNvPr name="Group 6" id="6"/>
          <p:cNvGrpSpPr/>
          <p:nvPr/>
        </p:nvGrpSpPr>
        <p:grpSpPr>
          <a:xfrm rot="0">
            <a:off x="11619471" y="1804431"/>
            <a:ext cx="5253420" cy="1191739"/>
            <a:chOff x="0" y="0"/>
            <a:chExt cx="7004560" cy="1588985"/>
          </a:xfrm>
        </p:grpSpPr>
        <p:sp>
          <p:nvSpPr>
            <p:cNvPr name="TextBox 7" id="7"/>
            <p:cNvSpPr txBox="true"/>
            <p:nvPr/>
          </p:nvSpPr>
          <p:spPr>
            <a:xfrm rot="0">
              <a:off x="0" y="893660"/>
              <a:ext cx="7000478" cy="695325"/>
            </a:xfrm>
            <a:prstGeom prst="rect">
              <a:avLst/>
            </a:prstGeom>
          </p:spPr>
          <p:txBody>
            <a:bodyPr anchor="t" rtlCol="false" tIns="0" lIns="0" bIns="0" rIns="0">
              <a:spAutoFit/>
            </a:bodyPr>
            <a:lstStyle/>
            <a:p>
              <a:pPr>
                <a:lnSpc>
                  <a:spcPts val="4500"/>
                </a:lnSpc>
              </a:pPr>
              <a:r>
                <a:rPr lang="en-US" spc="30" sz="3000">
                  <a:solidFill>
                    <a:srgbClr val="F6F6E9"/>
                  </a:solidFill>
                  <a:latin typeface="Source Sans Pro"/>
                </a:rPr>
                <a:t>5026201152</a:t>
              </a:r>
            </a:p>
          </p:txBody>
        </p:sp>
        <p:sp>
          <p:nvSpPr>
            <p:cNvPr name="TextBox 8" id="8"/>
            <p:cNvSpPr txBox="true"/>
            <p:nvPr/>
          </p:nvSpPr>
          <p:spPr>
            <a:xfrm rot="0">
              <a:off x="0" y="0"/>
              <a:ext cx="7004560" cy="762000"/>
            </a:xfrm>
            <a:prstGeom prst="rect">
              <a:avLst/>
            </a:prstGeom>
          </p:spPr>
          <p:txBody>
            <a:bodyPr anchor="t" rtlCol="false" tIns="0" lIns="0" bIns="0" rIns="0">
              <a:spAutoFit/>
            </a:bodyPr>
            <a:lstStyle/>
            <a:p>
              <a:pPr>
                <a:lnSpc>
                  <a:spcPts val="4560"/>
                </a:lnSpc>
              </a:pPr>
              <a:r>
                <a:rPr lang="en-US" spc="456" sz="3800">
                  <a:solidFill>
                    <a:srgbClr val="FFFFFF"/>
                  </a:solidFill>
                  <a:latin typeface="Source Sans Pro"/>
                </a:rPr>
                <a:t>AMALINDA JAYANTY</a:t>
              </a:r>
            </a:p>
          </p:txBody>
        </p:sp>
      </p:grpSp>
      <p:grpSp>
        <p:nvGrpSpPr>
          <p:cNvPr name="Group 9" id="9"/>
          <p:cNvGrpSpPr/>
          <p:nvPr/>
        </p:nvGrpSpPr>
        <p:grpSpPr>
          <a:xfrm rot="0">
            <a:off x="11619471" y="4547631"/>
            <a:ext cx="5253420" cy="1191739"/>
            <a:chOff x="0" y="0"/>
            <a:chExt cx="7004560" cy="1588985"/>
          </a:xfrm>
        </p:grpSpPr>
        <p:sp>
          <p:nvSpPr>
            <p:cNvPr name="TextBox 10" id="10"/>
            <p:cNvSpPr txBox="true"/>
            <p:nvPr/>
          </p:nvSpPr>
          <p:spPr>
            <a:xfrm rot="0">
              <a:off x="0" y="893660"/>
              <a:ext cx="7000478" cy="695325"/>
            </a:xfrm>
            <a:prstGeom prst="rect">
              <a:avLst/>
            </a:prstGeom>
          </p:spPr>
          <p:txBody>
            <a:bodyPr anchor="t" rtlCol="false" tIns="0" lIns="0" bIns="0" rIns="0">
              <a:spAutoFit/>
            </a:bodyPr>
            <a:lstStyle/>
            <a:p>
              <a:pPr>
                <a:lnSpc>
                  <a:spcPts val="4500"/>
                </a:lnSpc>
              </a:pPr>
              <a:r>
                <a:rPr lang="en-US" spc="30" sz="3000">
                  <a:solidFill>
                    <a:srgbClr val="FFFFFF"/>
                  </a:solidFill>
                  <a:latin typeface="Source Sans Pro"/>
                </a:rPr>
                <a:t>5026201030</a:t>
              </a:r>
            </a:p>
          </p:txBody>
        </p:sp>
        <p:sp>
          <p:nvSpPr>
            <p:cNvPr name="TextBox 11" id="11"/>
            <p:cNvSpPr txBox="true"/>
            <p:nvPr/>
          </p:nvSpPr>
          <p:spPr>
            <a:xfrm rot="0">
              <a:off x="0" y="0"/>
              <a:ext cx="7004560" cy="762000"/>
            </a:xfrm>
            <a:prstGeom prst="rect">
              <a:avLst/>
            </a:prstGeom>
          </p:spPr>
          <p:txBody>
            <a:bodyPr anchor="t" rtlCol="false" tIns="0" lIns="0" bIns="0" rIns="0">
              <a:spAutoFit/>
            </a:bodyPr>
            <a:lstStyle/>
            <a:p>
              <a:pPr>
                <a:lnSpc>
                  <a:spcPts val="4560"/>
                </a:lnSpc>
              </a:pPr>
              <a:r>
                <a:rPr lang="en-US" spc="456" sz="3800">
                  <a:solidFill>
                    <a:srgbClr val="FFFFFF"/>
                  </a:solidFill>
                  <a:latin typeface="Source Sans Pro"/>
                </a:rPr>
                <a:t>NUR LAILA</a:t>
              </a:r>
            </a:p>
          </p:txBody>
        </p:sp>
      </p:grpSp>
      <p:grpSp>
        <p:nvGrpSpPr>
          <p:cNvPr name="Group 12" id="12"/>
          <p:cNvGrpSpPr/>
          <p:nvPr/>
        </p:nvGrpSpPr>
        <p:grpSpPr>
          <a:xfrm rot="0">
            <a:off x="11619471" y="7385648"/>
            <a:ext cx="5639829" cy="1191739"/>
            <a:chOff x="0" y="0"/>
            <a:chExt cx="7519772" cy="1588985"/>
          </a:xfrm>
        </p:grpSpPr>
        <p:sp>
          <p:nvSpPr>
            <p:cNvPr name="TextBox 13" id="13"/>
            <p:cNvSpPr txBox="true"/>
            <p:nvPr/>
          </p:nvSpPr>
          <p:spPr>
            <a:xfrm rot="0">
              <a:off x="0" y="893660"/>
              <a:ext cx="7515390" cy="695325"/>
            </a:xfrm>
            <a:prstGeom prst="rect">
              <a:avLst/>
            </a:prstGeom>
          </p:spPr>
          <p:txBody>
            <a:bodyPr anchor="t" rtlCol="false" tIns="0" lIns="0" bIns="0" rIns="0">
              <a:spAutoFit/>
            </a:bodyPr>
            <a:lstStyle/>
            <a:p>
              <a:pPr>
                <a:lnSpc>
                  <a:spcPts val="4500"/>
                </a:lnSpc>
              </a:pPr>
              <a:r>
                <a:rPr lang="en-US" spc="30" sz="3000">
                  <a:solidFill>
                    <a:srgbClr val="FFFFFF"/>
                  </a:solidFill>
                  <a:latin typeface="Source Sans Pro"/>
                </a:rPr>
                <a:t> 05211740007004</a:t>
              </a:r>
            </a:p>
          </p:txBody>
        </p:sp>
        <p:sp>
          <p:nvSpPr>
            <p:cNvPr name="TextBox 14" id="14"/>
            <p:cNvSpPr txBox="true"/>
            <p:nvPr/>
          </p:nvSpPr>
          <p:spPr>
            <a:xfrm rot="0">
              <a:off x="0" y="0"/>
              <a:ext cx="7519772" cy="762000"/>
            </a:xfrm>
            <a:prstGeom prst="rect">
              <a:avLst/>
            </a:prstGeom>
          </p:spPr>
          <p:txBody>
            <a:bodyPr anchor="t" rtlCol="false" tIns="0" lIns="0" bIns="0" rIns="0">
              <a:spAutoFit/>
            </a:bodyPr>
            <a:lstStyle/>
            <a:p>
              <a:pPr>
                <a:lnSpc>
                  <a:spcPts val="4560"/>
                </a:lnSpc>
              </a:pPr>
              <a:r>
                <a:rPr lang="en-US" spc="456" sz="3800">
                  <a:solidFill>
                    <a:srgbClr val="FFFFFF"/>
                  </a:solidFill>
                  <a:latin typeface="Source Sans Pro"/>
                </a:rPr>
                <a:t>INTANIA CHANTIKA A</a:t>
              </a:r>
            </a:p>
          </p:txBody>
        </p:sp>
      </p:grpSp>
      <p:grpSp>
        <p:nvGrpSpPr>
          <p:cNvPr name="Group 15" id="15"/>
          <p:cNvGrpSpPr>
            <a:grpSpLocks noChangeAspect="true"/>
          </p:cNvGrpSpPr>
          <p:nvPr/>
        </p:nvGrpSpPr>
        <p:grpSpPr>
          <a:xfrm rot="0">
            <a:off x="7981664" y="4422265"/>
            <a:ext cx="2324672" cy="2237517"/>
            <a:chOff x="30480" y="591820"/>
            <a:chExt cx="12736830" cy="12259310"/>
          </a:xfrm>
        </p:grpSpPr>
        <p:sp>
          <p:nvSpPr>
            <p:cNvPr name="Freeform 16" id="16"/>
            <p:cNvSpPr/>
            <p:nvPr/>
          </p:nvSpPr>
          <p:spPr>
            <a:xfrm>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r="243" t="-27656" b="-17387"/>
              </a:stretch>
            </a:blipFill>
          </p:spPr>
        </p:sp>
      </p:grpSp>
      <p:grpSp>
        <p:nvGrpSpPr>
          <p:cNvPr name="Group 17" id="17"/>
          <p:cNvGrpSpPr>
            <a:grpSpLocks noChangeAspect="true"/>
          </p:cNvGrpSpPr>
          <p:nvPr/>
        </p:nvGrpSpPr>
        <p:grpSpPr>
          <a:xfrm rot="0">
            <a:off x="8115283" y="1469353"/>
            <a:ext cx="2324672" cy="2585794"/>
            <a:chOff x="687070" y="247650"/>
            <a:chExt cx="11148060" cy="12400280"/>
          </a:xfrm>
        </p:grpSpPr>
        <p:sp>
          <p:nvSpPr>
            <p:cNvPr name="Freeform 18" id="18"/>
            <p:cNvSpPr/>
            <p:nvPr/>
          </p:nvSpPr>
          <p:spPr>
            <a:xfrm>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3"/>
              <a:stretch>
                <a:fillRect l="-18968" r="1752" t="-2044" b="2044"/>
              </a:stretch>
            </a:blipFill>
          </p:spPr>
        </p:sp>
      </p:grpSp>
      <p:grpSp>
        <p:nvGrpSpPr>
          <p:cNvPr name="Group 19" id="19"/>
          <p:cNvGrpSpPr>
            <a:grpSpLocks noChangeAspect="true"/>
          </p:cNvGrpSpPr>
          <p:nvPr/>
        </p:nvGrpSpPr>
        <p:grpSpPr>
          <a:xfrm rot="0">
            <a:off x="7981664" y="6957427"/>
            <a:ext cx="2591911" cy="2494737"/>
            <a:chOff x="30480" y="591820"/>
            <a:chExt cx="12736830" cy="12259310"/>
          </a:xfrm>
        </p:grpSpPr>
        <p:sp>
          <p:nvSpPr>
            <p:cNvPr name="Freeform 20" id="20"/>
            <p:cNvSpPr/>
            <p:nvPr/>
          </p:nvSpPr>
          <p:spPr>
            <a:xfrm>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4"/>
              <a:stretch>
                <a:fillRect l="-21402" r="-14442" t="-34736" b="-1288"/>
              </a:stretch>
            </a:blipFill>
          </p:spPr>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713274"/>
        </a:solidFill>
      </p:bgPr>
    </p:bg>
    <p:spTree>
      <p:nvGrpSpPr>
        <p:cNvPr id="1" name=""/>
        <p:cNvGrpSpPr/>
        <p:nvPr/>
      </p:nvGrpSpPr>
      <p:grpSpPr>
        <a:xfrm>
          <a:off x="0" y="0"/>
          <a:ext cx="0" cy="0"/>
          <a:chOff x="0" y="0"/>
          <a:chExt cx="0" cy="0"/>
        </a:xfrm>
      </p:grpSpPr>
      <p:sp>
        <p:nvSpPr>
          <p:cNvPr name="TextBox 2" id="2"/>
          <p:cNvSpPr txBox="true"/>
          <p:nvPr/>
        </p:nvSpPr>
        <p:spPr>
          <a:xfrm rot="0">
            <a:off x="1414655" y="228600"/>
            <a:ext cx="15458691" cy="1600200"/>
          </a:xfrm>
          <a:prstGeom prst="rect">
            <a:avLst/>
          </a:prstGeom>
        </p:spPr>
        <p:txBody>
          <a:bodyPr anchor="t" rtlCol="false" tIns="0" lIns="0" bIns="0" rIns="0">
            <a:spAutoFit/>
          </a:bodyPr>
          <a:lstStyle/>
          <a:p>
            <a:pPr algn="ctr">
              <a:lnSpc>
                <a:spcPts val="6360"/>
              </a:lnSpc>
            </a:pPr>
            <a:r>
              <a:rPr lang="en-US" spc="106" sz="5300">
                <a:solidFill>
                  <a:srgbClr val="F6F6E9"/>
                </a:solidFill>
                <a:latin typeface="Quando Italics"/>
              </a:rPr>
              <a:t>WIZARD OF OZ &amp; HARDCODED FEATURES</a:t>
            </a:r>
          </a:p>
        </p:txBody>
      </p:sp>
      <p:sp>
        <p:nvSpPr>
          <p:cNvPr name="AutoShape 3" id="3"/>
          <p:cNvSpPr/>
          <p:nvPr/>
        </p:nvSpPr>
        <p:spPr>
          <a:xfrm rot="0">
            <a:off x="-356831" y="9683524"/>
            <a:ext cx="18925742" cy="163153"/>
          </a:xfrm>
          <a:prstGeom prst="rect">
            <a:avLst/>
          </a:prstGeom>
          <a:solidFill>
            <a:srgbClr val="FFACB7"/>
          </a:solidFill>
        </p:spPr>
      </p:sp>
      <p:graphicFrame>
        <p:nvGraphicFramePr>
          <p:cNvPr name="Table 4" id="4"/>
          <p:cNvGraphicFramePr>
            <a:graphicFrameLocks noGrp="true"/>
          </p:cNvGraphicFramePr>
          <p:nvPr/>
        </p:nvGraphicFramePr>
        <p:xfrm>
          <a:off x="657180" y="1941214"/>
          <a:ext cx="16973640" cy="7317086"/>
        </p:xfrm>
        <a:graphic>
          <a:graphicData uri="http://schemas.openxmlformats.org/drawingml/2006/table">
            <a:tbl>
              <a:tblPr/>
              <a:tblGrid>
                <a:gridCol w="8349928"/>
                <a:gridCol w="8623711"/>
              </a:tblGrid>
              <a:tr h="1391882">
                <a:tc>
                  <a:txBody>
                    <a:bodyPr anchor="t" rtlCol="false"/>
                    <a:lstStyle/>
                    <a:p>
                      <a:pPr algn="l">
                        <a:defRPr/>
                      </a:pPr>
                      <a:r>
                        <a:rPr lang="en-US">
                          <a:solidFill>
                            <a:srgbClr val="FFFFFF"/>
                          </a:solidFill>
                          <a:latin typeface="Open Sans Bold Bold"/>
                        </a:rPr>
                        <a:t>Wizard of Oz</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l">
                        <a:defRPr/>
                      </a:pPr>
                      <a:r>
                        <a:rPr lang="en-US">
                          <a:solidFill>
                            <a:srgbClr val="FFFFFF"/>
                          </a:solidFill>
                          <a:latin typeface="Open Sans Bold Bold"/>
                        </a:rPr>
                        <a:t>Hardcoded Features</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2267656">
                <a:tc>
                  <a:txBody>
                    <a:bodyPr anchor="t" rtlCol="false"/>
                    <a:lstStyle/>
                    <a:p>
                      <a:pPr algn="l">
                        <a:defRPr/>
                      </a:pPr>
                      <a:r>
                        <a:rPr lang="en-US">
                          <a:solidFill>
                            <a:srgbClr val="000000"/>
                          </a:solidFill>
                          <a:latin typeface="Quando"/>
                        </a:rPr>
                        <a:t>Pada bagian Tracking pengguna dapat memantau estimasi proses produksi, tanpa perlu menunggu waktu yang lama </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defRPr/>
                      </a:pPr>
                      <a:r>
                        <a:rPr lang="en-US">
                          <a:solidFill>
                            <a:srgbClr val="000000"/>
                          </a:solidFill>
                          <a:latin typeface="Arimo"/>
                        </a:rPr>
                        <a:t> </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3657548">
                <a:tc>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defRPr/>
                      </a:pPr>
                      <a:r>
                        <a:rPr lang="en-US">
                          <a:solidFill>
                            <a:srgbClr val="000000"/>
                          </a:solidFill>
                          <a:latin typeface="Quando"/>
                        </a:rPr>
                        <a:t>Beberapa tombol perlu ditekan sekali untuk memunculkan semuanya dan beberapa perlu ditekan berkali-kali untuk menyimulasikan pengalaman mengetik yang sesungguhnya karena pada bagian itu terdapat beberapa hal yang hanya akan muncul jika text input diketikkan seperti sesungguhnya.</a:t>
                      </a:r>
                      <a:endParaRPr lang="en-US" sz="1100"/>
                    </a:p>
                  </a:txBody>
                  <a:tcP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6175929" y="5263036"/>
            <a:ext cx="2603049" cy="239072"/>
          </a:xfrm>
          <a:prstGeom prst="rect">
            <a:avLst/>
          </a:prstGeom>
          <a:solidFill>
            <a:srgbClr val="FFACB7"/>
          </a:solidFill>
        </p:spPr>
      </p:sp>
      <p:sp>
        <p:nvSpPr>
          <p:cNvPr name="TextBox 3" id="3"/>
          <p:cNvSpPr txBox="true"/>
          <p:nvPr/>
        </p:nvSpPr>
        <p:spPr>
          <a:xfrm rot="0">
            <a:off x="4034345" y="4315772"/>
            <a:ext cx="11786981" cy="2133600"/>
          </a:xfrm>
          <a:prstGeom prst="rect">
            <a:avLst/>
          </a:prstGeom>
        </p:spPr>
        <p:txBody>
          <a:bodyPr anchor="t" rtlCol="false" tIns="0" lIns="0" bIns="0" rIns="0">
            <a:spAutoFit/>
          </a:bodyPr>
          <a:lstStyle/>
          <a:p>
            <a:pPr algn="ctr">
              <a:lnSpc>
                <a:spcPts val="8400"/>
              </a:lnSpc>
            </a:pPr>
            <a:r>
              <a:rPr lang="en-US" spc="140" sz="7000">
                <a:solidFill>
                  <a:srgbClr val="FFFFFF"/>
                </a:solidFill>
                <a:latin typeface="Quando"/>
              </a:rPr>
              <a:t>5. Prototype Photos &amp; Link</a:t>
            </a:r>
          </a:p>
        </p:txBody>
      </p:sp>
      <p:pic>
        <p:nvPicPr>
          <p:cNvPr name="Picture 4" id="4"/>
          <p:cNvPicPr>
            <a:picLocks noChangeAspect="true"/>
          </p:cNvPicPr>
          <p:nvPr/>
        </p:nvPicPr>
        <p:blipFill>
          <a:blip r:embed="rId2"/>
          <a:srcRect l="30862" t="0" r="30862" b="0"/>
          <a:stretch>
            <a:fillRect/>
          </a:stretch>
        </p:blipFill>
        <p:spPr>
          <a:xfrm flipH="false" flipV="false" rot="-10800000">
            <a:off x="0" y="1162050"/>
            <a:ext cx="4686300" cy="809625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1739404"/>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9377328" y="4215884"/>
            <a:ext cx="8502010" cy="504241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381981" y="4215884"/>
            <a:ext cx="8505551" cy="5042416"/>
          </a:xfrm>
          <a:prstGeom prst="rect">
            <a:avLst/>
          </a:prstGeom>
        </p:spPr>
      </p:pic>
      <p:sp>
        <p:nvSpPr>
          <p:cNvPr name="TextBox 5" id="5"/>
          <p:cNvSpPr txBox="true"/>
          <p:nvPr/>
        </p:nvSpPr>
        <p:spPr>
          <a:xfrm rot="0">
            <a:off x="381981" y="70485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Prototype Photos &amp; Link</a:t>
            </a:r>
          </a:p>
        </p:txBody>
      </p:sp>
      <p:sp>
        <p:nvSpPr>
          <p:cNvPr name="TextBox 6" id="6"/>
          <p:cNvSpPr txBox="true"/>
          <p:nvPr/>
        </p:nvSpPr>
        <p:spPr>
          <a:xfrm rot="0">
            <a:off x="514350" y="2362919"/>
            <a:ext cx="11527496" cy="1866900"/>
          </a:xfrm>
          <a:prstGeom prst="rect">
            <a:avLst/>
          </a:prstGeom>
        </p:spPr>
        <p:txBody>
          <a:bodyPr anchor="t" rtlCol="false" tIns="0" lIns="0" bIns="0" rIns="0">
            <a:spAutoFit/>
          </a:bodyPr>
          <a:lstStyle/>
          <a:p>
            <a:pPr>
              <a:lnSpc>
                <a:spcPts val="3676"/>
              </a:lnSpc>
            </a:pPr>
            <a:r>
              <a:rPr lang="en-US" spc="61" sz="3064">
                <a:solidFill>
                  <a:srgbClr val="FFFFFF"/>
                </a:solidFill>
                <a:latin typeface="Quando Italics"/>
              </a:rPr>
              <a:t>Med-fi Link: </a:t>
            </a:r>
            <a:r>
              <a:rPr lang="en-US" spc="61" u="sng" sz="3064">
                <a:solidFill>
                  <a:srgbClr val="FFFFFF"/>
                </a:solidFill>
                <a:latin typeface="Quando Italics"/>
              </a:rPr>
              <a:t>https://intip.in/MedfiConveceasy</a:t>
            </a:r>
          </a:p>
          <a:p>
            <a:pPr>
              <a:lnSpc>
                <a:spcPts val="3676"/>
              </a:lnSpc>
            </a:pPr>
            <a:r>
              <a:rPr lang="en-US" spc="61" u="sng" sz="3064">
                <a:solidFill>
                  <a:srgbClr val="FFFFFF"/>
                </a:solidFill>
                <a:latin typeface="Quando Italics"/>
              </a:rPr>
              <a:t>Link Notion: </a:t>
            </a:r>
            <a:r>
              <a:rPr lang="en-US" spc="61" u="sng" sz="3064">
                <a:solidFill>
                  <a:srgbClr val="FFFFFF"/>
                </a:solidFill>
                <a:latin typeface="Quando Italics"/>
              </a:rPr>
              <a:t>https://intip.in/TestingNotionB12</a:t>
            </a:r>
          </a:p>
          <a:p>
            <a:pPr>
              <a:lnSpc>
                <a:spcPts val="3676"/>
              </a:lnSpc>
            </a:pPr>
            <a:r>
              <a:rPr lang="en-US" spc="61" u="sng" sz="3064">
                <a:solidFill>
                  <a:srgbClr val="FFFFFF"/>
                </a:solidFill>
                <a:latin typeface="Quando Italics"/>
              </a:rPr>
              <a:t>Link figma:</a:t>
            </a:r>
            <a:r>
              <a:rPr lang="en-US" spc="61" u="sng" sz="3064">
                <a:solidFill>
                  <a:srgbClr val="FFFFFF"/>
                </a:solidFill>
                <a:latin typeface="Quando Italics"/>
              </a:rPr>
              <a:t> https://intip.in/TestingFigmaB12</a:t>
            </a:r>
          </a:p>
          <a:p>
            <a:pPr>
              <a:lnSpc>
                <a:spcPts val="3676"/>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AutoShape 3" id="3"/>
          <p:cNvSpPr/>
          <p:nvPr/>
        </p:nvSpPr>
        <p:spPr>
          <a:xfrm rot="0">
            <a:off x="-356831" y="9683524"/>
            <a:ext cx="18925742" cy="163153"/>
          </a:xfrm>
          <a:prstGeom prst="rect">
            <a:avLst/>
          </a:prstGeom>
          <a:solidFill>
            <a:srgbClr val="FFACB7"/>
          </a:solidFill>
        </p:spPr>
      </p:sp>
      <p:sp>
        <p:nvSpPr>
          <p:cNvPr name="AutoShape 4" id="4"/>
          <p:cNvSpPr/>
          <p:nvPr/>
        </p:nvSpPr>
        <p:spPr>
          <a:xfrm rot="0">
            <a:off x="-318871" y="865547"/>
            <a:ext cx="18925742" cy="163153"/>
          </a:xfrm>
          <a:prstGeom prst="rect">
            <a:avLst/>
          </a:prstGeom>
          <a:solidFill>
            <a:srgbClr val="FFACB7"/>
          </a:solidFill>
        </p:spPr>
      </p:sp>
      <p:sp>
        <p:nvSpPr>
          <p:cNvPr name="TextBox 5" id="5"/>
          <p:cNvSpPr txBox="true"/>
          <p:nvPr/>
        </p:nvSpPr>
        <p:spPr>
          <a:xfrm rot="0">
            <a:off x="5259365" y="4533900"/>
            <a:ext cx="7693351" cy="1219200"/>
          </a:xfrm>
          <a:prstGeom prst="rect">
            <a:avLst/>
          </a:prstGeom>
        </p:spPr>
        <p:txBody>
          <a:bodyPr anchor="t" rtlCol="false" tIns="0" lIns="0" bIns="0" rIns="0">
            <a:spAutoFit/>
          </a:bodyPr>
          <a:lstStyle/>
          <a:p>
            <a:pPr>
              <a:lnSpc>
                <a:spcPts val="9600"/>
              </a:lnSpc>
            </a:pPr>
            <a:r>
              <a:rPr lang="en-US" spc="160" sz="8000">
                <a:solidFill>
                  <a:srgbClr val="FFFFFF"/>
                </a:solidFill>
                <a:latin typeface="Quando"/>
              </a:rPr>
              <a:t>Terima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394791"/>
            <a:ext cx="8069253" cy="9653091"/>
          </a:xfrm>
          <a:prstGeom prst="rect">
            <a:avLst/>
          </a:prstGeom>
          <a:solidFill>
            <a:srgbClr val="FFFFFF"/>
          </a:solidFill>
        </p:spPr>
      </p:sp>
      <p:sp>
        <p:nvSpPr>
          <p:cNvPr name="AutoShape 3" id="3"/>
          <p:cNvSpPr/>
          <p:nvPr/>
        </p:nvSpPr>
        <p:spPr>
          <a:xfrm rot="0">
            <a:off x="1028700" y="8792170"/>
            <a:ext cx="8069253" cy="144173"/>
          </a:xfrm>
          <a:prstGeom prst="rect">
            <a:avLst/>
          </a:prstGeom>
          <a:solidFill>
            <a:srgbClr val="713274"/>
          </a:solidFill>
        </p:spPr>
      </p:sp>
      <p:sp>
        <p:nvSpPr>
          <p:cNvPr name="TextBox 4" id="4"/>
          <p:cNvSpPr txBox="true"/>
          <p:nvPr/>
        </p:nvSpPr>
        <p:spPr>
          <a:xfrm rot="0">
            <a:off x="1730634" y="1019175"/>
            <a:ext cx="6631655" cy="1838325"/>
          </a:xfrm>
          <a:prstGeom prst="rect">
            <a:avLst/>
          </a:prstGeom>
        </p:spPr>
        <p:txBody>
          <a:bodyPr anchor="t" rtlCol="false" tIns="0" lIns="0" bIns="0" rIns="0">
            <a:spAutoFit/>
          </a:bodyPr>
          <a:lstStyle/>
          <a:p>
            <a:pPr>
              <a:lnSpc>
                <a:spcPts val="7200"/>
              </a:lnSpc>
            </a:pPr>
            <a:r>
              <a:rPr lang="en-US" spc="120" sz="6000">
                <a:solidFill>
                  <a:srgbClr val="993399"/>
                </a:solidFill>
                <a:latin typeface="Quando"/>
              </a:rPr>
              <a:t>Table of Contents</a:t>
            </a:r>
          </a:p>
        </p:txBody>
      </p:sp>
      <p:sp>
        <p:nvSpPr>
          <p:cNvPr name="TextBox 5" id="5"/>
          <p:cNvSpPr txBox="true"/>
          <p:nvPr/>
        </p:nvSpPr>
        <p:spPr>
          <a:xfrm rot="0">
            <a:off x="1747498" y="3317330"/>
            <a:ext cx="6631658" cy="2828925"/>
          </a:xfrm>
          <a:prstGeom prst="rect">
            <a:avLst/>
          </a:prstGeom>
        </p:spPr>
        <p:txBody>
          <a:bodyPr anchor="t" rtlCol="false" tIns="0" lIns="0" bIns="0" rIns="0">
            <a:spAutoFit/>
          </a:bodyPr>
          <a:lstStyle/>
          <a:p>
            <a:pPr marL="647700" indent="-323850" lvl="1">
              <a:lnSpc>
                <a:spcPts val="4500"/>
              </a:lnSpc>
              <a:buFont typeface="Arial"/>
              <a:buChar char="•"/>
            </a:pPr>
            <a:r>
              <a:rPr lang="en-US" spc="30" sz="3000">
                <a:solidFill>
                  <a:srgbClr val="993399"/>
                </a:solidFill>
                <a:latin typeface="Source Sans Pro Bold"/>
              </a:rPr>
              <a:t>Introduction</a:t>
            </a:r>
          </a:p>
          <a:p>
            <a:pPr marL="647700" indent="-323850" lvl="1">
              <a:lnSpc>
                <a:spcPts val="4500"/>
              </a:lnSpc>
              <a:buFont typeface="Arial"/>
              <a:buChar char="•"/>
            </a:pPr>
            <a:r>
              <a:rPr lang="en-US" spc="30" sz="3000">
                <a:solidFill>
                  <a:srgbClr val="993399"/>
                </a:solidFill>
                <a:latin typeface="Source Sans Pro Bold"/>
              </a:rPr>
              <a:t>User Task</a:t>
            </a:r>
          </a:p>
          <a:p>
            <a:pPr marL="647700" indent="-323850" lvl="1">
              <a:lnSpc>
                <a:spcPts val="4500"/>
              </a:lnSpc>
              <a:buFont typeface="Arial"/>
              <a:buChar char="•"/>
            </a:pPr>
            <a:r>
              <a:rPr lang="en-US" spc="30" sz="3000">
                <a:solidFill>
                  <a:srgbClr val="993399"/>
                </a:solidFill>
                <a:latin typeface="Source Sans Pro Bold"/>
              </a:rPr>
              <a:t>Interface Design</a:t>
            </a:r>
          </a:p>
          <a:p>
            <a:pPr marL="647700" indent="-323850" lvl="1">
              <a:lnSpc>
                <a:spcPts val="4500"/>
              </a:lnSpc>
              <a:buFont typeface="Arial"/>
              <a:buChar char="•"/>
            </a:pPr>
            <a:r>
              <a:rPr lang="en-US" spc="30" sz="3000">
                <a:solidFill>
                  <a:srgbClr val="993399"/>
                </a:solidFill>
                <a:latin typeface="Source Sans Pro Bold"/>
              </a:rPr>
              <a:t>Prototype Overview</a:t>
            </a:r>
          </a:p>
          <a:p>
            <a:pPr marL="647700" indent="-323850" lvl="1">
              <a:lnSpc>
                <a:spcPts val="4500"/>
              </a:lnSpc>
              <a:buFont typeface="Arial"/>
              <a:buChar char="•"/>
            </a:pPr>
            <a:r>
              <a:rPr lang="en-US" spc="30" sz="3000">
                <a:solidFill>
                  <a:srgbClr val="993399"/>
                </a:solidFill>
                <a:latin typeface="Source Sans Pro Bold"/>
              </a:rPr>
              <a:t>Prototype Photos &amp; Link</a:t>
            </a:r>
          </a:p>
        </p:txBody>
      </p:sp>
      <p:grpSp>
        <p:nvGrpSpPr>
          <p:cNvPr name="Group 6" id="6"/>
          <p:cNvGrpSpPr>
            <a:grpSpLocks noChangeAspect="true"/>
          </p:cNvGrpSpPr>
          <p:nvPr/>
        </p:nvGrpSpPr>
        <p:grpSpPr>
          <a:xfrm rot="0">
            <a:off x="12012909" y="2520315"/>
            <a:ext cx="5246391" cy="5246370"/>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0423" r="-53210" t="-25993" b="-25025"/>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09600" y="600075"/>
            <a:ext cx="18230850" cy="9086850"/>
          </a:xfrm>
          <a:prstGeom prst="rect">
            <a:avLst/>
          </a:prstGeom>
          <a:solidFill>
            <a:srgbClr val="993399"/>
          </a:solidFill>
        </p:spPr>
      </p:sp>
      <p:sp>
        <p:nvSpPr>
          <p:cNvPr name="AutoShape 3" id="3"/>
          <p:cNvSpPr/>
          <p:nvPr/>
        </p:nvSpPr>
        <p:spPr>
          <a:xfrm rot="0">
            <a:off x="1028700" y="600075"/>
            <a:ext cx="190500" cy="9086850"/>
          </a:xfrm>
          <a:prstGeom prst="rect">
            <a:avLst/>
          </a:prstGeom>
          <a:solidFill>
            <a:srgbClr val="FFFFFF"/>
          </a:solidFill>
        </p:spPr>
      </p:sp>
      <p:sp>
        <p:nvSpPr>
          <p:cNvPr name="TextBox 4" id="4"/>
          <p:cNvSpPr txBox="true"/>
          <p:nvPr/>
        </p:nvSpPr>
        <p:spPr>
          <a:xfrm rot="0">
            <a:off x="2248270" y="4533900"/>
            <a:ext cx="9919405" cy="1219200"/>
          </a:xfrm>
          <a:prstGeom prst="rect">
            <a:avLst/>
          </a:prstGeom>
        </p:spPr>
        <p:txBody>
          <a:bodyPr anchor="t" rtlCol="false" tIns="0" lIns="0" bIns="0" rIns="0">
            <a:spAutoFit/>
          </a:bodyPr>
          <a:lstStyle/>
          <a:p>
            <a:pPr marL="1727205" indent="-863603" lvl="1">
              <a:lnSpc>
                <a:spcPts val="9600"/>
              </a:lnSpc>
              <a:buFont typeface="Arial"/>
              <a:buChar char="•"/>
            </a:pPr>
            <a:r>
              <a:rPr lang="en-US" spc="160" sz="8000">
                <a:solidFill>
                  <a:srgbClr val="FFFFFF"/>
                </a:solidFill>
                <a:latin typeface="Quando"/>
              </a:rPr>
              <a:t>Introduction</a:t>
            </a:r>
          </a:p>
        </p:txBody>
      </p:sp>
      <p:pic>
        <p:nvPicPr>
          <p:cNvPr name="Picture 5" id="5"/>
          <p:cNvPicPr>
            <a:picLocks noChangeAspect="true"/>
          </p:cNvPicPr>
          <p:nvPr/>
        </p:nvPicPr>
        <p:blipFill>
          <a:blip r:embed="rId2"/>
          <a:srcRect l="0" t="0" r="0" b="0"/>
          <a:stretch>
            <a:fillRect/>
          </a:stretch>
        </p:blipFill>
        <p:spPr>
          <a:xfrm flipH="false" flipV="false" rot="5400000">
            <a:off x="11909747" y="2018800"/>
            <a:ext cx="7920803" cy="594060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grpSp>
        <p:nvGrpSpPr>
          <p:cNvPr name="Group 2" id="2"/>
          <p:cNvGrpSpPr/>
          <p:nvPr/>
        </p:nvGrpSpPr>
        <p:grpSpPr>
          <a:xfrm rot="0">
            <a:off x="-361950" y="600075"/>
            <a:ext cx="18154650" cy="9086850"/>
            <a:chOff x="0" y="0"/>
            <a:chExt cx="24206200" cy="12115800"/>
          </a:xfrm>
        </p:grpSpPr>
        <p:sp>
          <p:nvSpPr>
            <p:cNvPr name="AutoShape 3" id="3"/>
            <p:cNvSpPr/>
            <p:nvPr/>
          </p:nvSpPr>
          <p:spPr>
            <a:xfrm rot="0">
              <a:off x="0" y="0"/>
              <a:ext cx="24206200" cy="12115800"/>
            </a:xfrm>
            <a:prstGeom prst="rect">
              <a:avLst/>
            </a:prstGeom>
            <a:solidFill>
              <a:srgbClr val="FFFFFF"/>
            </a:solidFill>
          </p:spPr>
        </p:sp>
        <p:sp>
          <p:nvSpPr>
            <p:cNvPr name="AutoShape 4" id="4"/>
            <p:cNvSpPr/>
            <p:nvPr/>
          </p:nvSpPr>
          <p:spPr>
            <a:xfrm rot="0">
              <a:off x="23418800" y="0"/>
              <a:ext cx="254000" cy="12115800"/>
            </a:xfrm>
            <a:prstGeom prst="rect">
              <a:avLst/>
            </a:prstGeom>
            <a:solidFill>
              <a:srgbClr val="713274"/>
            </a:solidFill>
          </p:spPr>
        </p:sp>
      </p:grpSp>
      <p:pic>
        <p:nvPicPr>
          <p:cNvPr name="Picture 5" id="5"/>
          <p:cNvPicPr>
            <a:picLocks noChangeAspect="true"/>
          </p:cNvPicPr>
          <p:nvPr/>
        </p:nvPicPr>
        <p:blipFill>
          <a:blip r:embed="rId2"/>
          <a:srcRect l="42734" t="0" r="9781" b="0"/>
          <a:stretch>
            <a:fillRect/>
          </a:stretch>
        </p:blipFill>
        <p:spPr>
          <a:xfrm flipH="false" flipV="false" rot="0">
            <a:off x="590235" y="1335285"/>
            <a:ext cx="5428344" cy="7616431"/>
          </a:xfrm>
          <a:prstGeom prst="rect">
            <a:avLst/>
          </a:prstGeom>
        </p:spPr>
      </p:pic>
      <p:sp>
        <p:nvSpPr>
          <p:cNvPr name="TextBox 6" id="6"/>
          <p:cNvSpPr txBox="true"/>
          <p:nvPr/>
        </p:nvSpPr>
        <p:spPr>
          <a:xfrm rot="0">
            <a:off x="6335728" y="1019175"/>
            <a:ext cx="9919405" cy="923925"/>
          </a:xfrm>
          <a:prstGeom prst="rect">
            <a:avLst/>
          </a:prstGeom>
        </p:spPr>
        <p:txBody>
          <a:bodyPr anchor="t" rtlCol="false" tIns="0" lIns="0" bIns="0" rIns="0">
            <a:spAutoFit/>
          </a:bodyPr>
          <a:lstStyle/>
          <a:p>
            <a:pPr>
              <a:lnSpc>
                <a:spcPts val="7200"/>
              </a:lnSpc>
            </a:pPr>
            <a:r>
              <a:rPr lang="en-US" spc="120" sz="6000">
                <a:solidFill>
                  <a:srgbClr val="993399"/>
                </a:solidFill>
                <a:latin typeface="Quando Bold"/>
              </a:rPr>
              <a:t>Introduction</a:t>
            </a:r>
          </a:p>
        </p:txBody>
      </p:sp>
      <p:sp>
        <p:nvSpPr>
          <p:cNvPr name="TextBox 7" id="7"/>
          <p:cNvSpPr txBox="true"/>
          <p:nvPr/>
        </p:nvSpPr>
        <p:spPr>
          <a:xfrm rot="0">
            <a:off x="6335728" y="1866900"/>
            <a:ext cx="10376321" cy="7168632"/>
          </a:xfrm>
          <a:prstGeom prst="rect">
            <a:avLst/>
          </a:prstGeom>
        </p:spPr>
        <p:txBody>
          <a:bodyPr anchor="t" rtlCol="false" tIns="0" lIns="0" bIns="0" rIns="0">
            <a:spAutoFit/>
          </a:bodyPr>
          <a:lstStyle/>
          <a:p>
            <a:pPr algn="just">
              <a:lnSpc>
                <a:spcPts val="3505"/>
              </a:lnSpc>
            </a:pPr>
            <a:r>
              <a:rPr lang="en-US" spc="23" sz="2337">
                <a:solidFill>
                  <a:srgbClr val="993399"/>
                </a:solidFill>
                <a:latin typeface="Source Sans Pro Bold"/>
              </a:rPr>
              <a:t>Value Proposition</a:t>
            </a:r>
          </a:p>
          <a:p>
            <a:pPr algn="just">
              <a:lnSpc>
                <a:spcPts val="3359"/>
              </a:lnSpc>
            </a:pPr>
            <a:r>
              <a:rPr lang="en-US" spc="22" sz="2239">
                <a:solidFill>
                  <a:srgbClr val="993399"/>
                </a:solidFill>
                <a:latin typeface="Arimo"/>
              </a:rPr>
              <a:t>Tingkat efisiensi usaha konveksi dari pencatatan pesanan, alur pemesanan hingga pembayaran menggunakan sistem digital.</a:t>
            </a:r>
          </a:p>
          <a:p>
            <a:pPr algn="just">
              <a:lnSpc>
                <a:spcPts val="3505"/>
              </a:lnSpc>
            </a:pPr>
            <a:r>
              <a:rPr lang="en-US" spc="23" sz="2337">
                <a:solidFill>
                  <a:srgbClr val="993399"/>
                </a:solidFill>
                <a:latin typeface="Arimo Bold"/>
              </a:rPr>
              <a:t>Mission Statement</a:t>
            </a:r>
          </a:p>
          <a:p>
            <a:pPr algn="just" marL="483482" indent="-241741" lvl="1">
              <a:lnSpc>
                <a:spcPts val="3359"/>
              </a:lnSpc>
              <a:buFont typeface="Arial"/>
              <a:buChar char="•"/>
            </a:pPr>
            <a:r>
              <a:rPr lang="en-US" spc="22" sz="2239">
                <a:solidFill>
                  <a:srgbClr val="993399"/>
                </a:solidFill>
                <a:latin typeface="Arimo"/>
              </a:rPr>
              <a:t>Memudahkan pemilik usaha konveksi dalam proses pencatatan dan pembayaran</a:t>
            </a:r>
          </a:p>
          <a:p>
            <a:pPr algn="just" marL="483482" indent="-241741" lvl="1">
              <a:lnSpc>
                <a:spcPts val="3359"/>
              </a:lnSpc>
              <a:buFont typeface="Arial"/>
              <a:buChar char="•"/>
            </a:pPr>
            <a:r>
              <a:rPr lang="en-US" spc="22" sz="2239">
                <a:solidFill>
                  <a:srgbClr val="993399"/>
                </a:solidFill>
                <a:latin typeface="Arimo"/>
              </a:rPr>
              <a:t>Memudahkan pelanggan dalam pemantauan progress pembuatan produk</a:t>
            </a:r>
          </a:p>
          <a:p>
            <a:pPr algn="just">
              <a:lnSpc>
                <a:spcPts val="3505"/>
              </a:lnSpc>
            </a:pPr>
            <a:r>
              <a:rPr lang="en-US" spc="23" sz="2337">
                <a:solidFill>
                  <a:srgbClr val="993399"/>
                </a:solidFill>
                <a:latin typeface="Arimo Bold"/>
              </a:rPr>
              <a:t>Problem / Solution Overview</a:t>
            </a:r>
          </a:p>
          <a:p>
            <a:pPr algn="just">
              <a:lnSpc>
                <a:spcPts val="3359"/>
              </a:lnSpc>
            </a:pPr>
            <a:r>
              <a:rPr lang="en-US" spc="22" sz="2239">
                <a:solidFill>
                  <a:srgbClr val="993399"/>
                </a:solidFill>
                <a:latin typeface="Arimo"/>
              </a:rPr>
              <a:t>Kebutuhan manusia akan pakaian akan terus meningkat setiap tahunnya. Berdasarkan data Badan Pusat Statistik (BPS), pada 3 bulan pertama tahun ini produksi industri pakaian tumbuh sebesar 29,19% secara tahunan. Begitu pula dalam pembuatan pakaian pada usaha konveksi. Namun, saat ini sebagian besar usaha konveksi masih menggunakan sistem secara manual  dari pencatatan pesanan, alur pemesanan hingga pembayaran. Oleh karena itu, Conveceasy hadir untuk memudahkan pemilik usaha konveksi dalam proses pencatatan dan pembayaran. Selain itu,dapat memudahkan pelanggan dalam memantau setiap progress pembuatan produk. </a:t>
            </a:r>
          </a:p>
          <a:p>
            <a:pPr algn="just">
              <a:lnSpc>
                <a:spcPts val="33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620657" y="5023964"/>
            <a:ext cx="2603049" cy="239072"/>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5400000">
            <a:off x="11301147" y="2450372"/>
            <a:ext cx="9367401" cy="5386256"/>
          </a:xfrm>
          <a:prstGeom prst="rect">
            <a:avLst/>
          </a:prstGeom>
        </p:spPr>
      </p:pic>
      <p:sp>
        <p:nvSpPr>
          <p:cNvPr name="TextBox 4" id="4"/>
          <p:cNvSpPr txBox="true"/>
          <p:nvPr/>
        </p:nvSpPr>
        <p:spPr>
          <a:xfrm rot="0">
            <a:off x="2315726" y="4715349"/>
            <a:ext cx="10537528" cy="1095375"/>
          </a:xfrm>
          <a:prstGeom prst="rect">
            <a:avLst/>
          </a:prstGeom>
        </p:spPr>
        <p:txBody>
          <a:bodyPr anchor="t" rtlCol="false" tIns="0" lIns="0" bIns="0" rIns="0">
            <a:spAutoFit/>
          </a:bodyPr>
          <a:lstStyle/>
          <a:p>
            <a:pPr>
              <a:lnSpc>
                <a:spcPts val="8640"/>
              </a:lnSpc>
            </a:pPr>
            <a:r>
              <a:rPr lang="en-US" spc="144" sz="7200">
                <a:solidFill>
                  <a:srgbClr val="FFFFFF"/>
                </a:solidFill>
                <a:latin typeface="Quando"/>
              </a:rPr>
              <a:t>2. User Task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8417" y="-1511162"/>
            <a:ext cx="2785460" cy="5079723"/>
            <a:chOff x="0" y="0"/>
            <a:chExt cx="3713947" cy="6772964"/>
          </a:xfrm>
        </p:grpSpPr>
        <p:sp>
          <p:nvSpPr>
            <p:cNvPr name="AutoShape 3" id="3"/>
            <p:cNvSpPr/>
            <p:nvPr/>
          </p:nvSpPr>
          <p:spPr>
            <a:xfrm rot="0">
              <a:off x="0" y="0"/>
              <a:ext cx="3713947" cy="6772964"/>
            </a:xfrm>
            <a:prstGeom prst="rect">
              <a:avLst/>
            </a:prstGeom>
            <a:solidFill>
              <a:srgbClr val="993399"/>
            </a:solidFill>
          </p:spPr>
        </p:sp>
        <p:sp>
          <p:nvSpPr>
            <p:cNvPr name="AutoShape 4" id="4"/>
            <p:cNvSpPr/>
            <p:nvPr/>
          </p:nvSpPr>
          <p:spPr>
            <a:xfrm rot="0">
              <a:off x="0" y="6337842"/>
              <a:ext cx="3713947" cy="115029"/>
            </a:xfrm>
            <a:prstGeom prst="rect">
              <a:avLst/>
            </a:prstGeom>
            <a:solidFill>
              <a:srgbClr val="FFACB7"/>
            </a:solidFill>
          </p:spPr>
        </p:sp>
      </p:grpSp>
      <p:sp>
        <p:nvSpPr>
          <p:cNvPr name="TextBox 5" id="5"/>
          <p:cNvSpPr txBox="true"/>
          <p:nvPr/>
        </p:nvSpPr>
        <p:spPr>
          <a:xfrm rot="0">
            <a:off x="3534625" y="923925"/>
            <a:ext cx="10096182" cy="920115"/>
          </a:xfrm>
          <a:prstGeom prst="rect">
            <a:avLst/>
          </a:prstGeom>
        </p:spPr>
        <p:txBody>
          <a:bodyPr anchor="t" rtlCol="false" tIns="0" lIns="0" bIns="0" rIns="0">
            <a:spAutoFit/>
          </a:bodyPr>
          <a:lstStyle/>
          <a:p>
            <a:pPr algn="ctr">
              <a:lnSpc>
                <a:spcPts val="7559"/>
              </a:lnSpc>
            </a:pPr>
            <a:r>
              <a:rPr lang="en-US" sz="5399">
                <a:solidFill>
                  <a:srgbClr val="993399"/>
                </a:solidFill>
                <a:latin typeface="Libre Baskerville"/>
              </a:rPr>
              <a:t>Tasks</a:t>
            </a:r>
          </a:p>
        </p:txBody>
      </p:sp>
      <p:sp>
        <p:nvSpPr>
          <p:cNvPr name="TextBox 6" id="6"/>
          <p:cNvSpPr txBox="true"/>
          <p:nvPr/>
        </p:nvSpPr>
        <p:spPr>
          <a:xfrm rot="0">
            <a:off x="4192478" y="2824931"/>
            <a:ext cx="4014936"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993399"/>
                </a:solidFill>
                <a:latin typeface="Quando Italics"/>
              </a:rPr>
              <a:t>Simple Tasks</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3291054" y="2824931"/>
            <a:ext cx="487142" cy="470296"/>
          </a:xfrm>
          <a:prstGeom prst="rect">
            <a:avLst/>
          </a:prstGeom>
        </p:spPr>
      </p:pic>
      <p:sp>
        <p:nvSpPr>
          <p:cNvPr name="TextBox 8" id="8"/>
          <p:cNvSpPr txBox="true"/>
          <p:nvPr/>
        </p:nvSpPr>
        <p:spPr>
          <a:xfrm rot="0">
            <a:off x="3935784" y="3501887"/>
            <a:ext cx="13834858" cy="1726439"/>
          </a:xfrm>
          <a:prstGeom prst="rect">
            <a:avLst/>
          </a:prstGeom>
        </p:spPr>
        <p:txBody>
          <a:bodyPr anchor="t" rtlCol="false" tIns="0" lIns="0" bIns="0" rIns="0">
            <a:spAutoFit/>
          </a:bodyPr>
          <a:lstStyle/>
          <a:p>
            <a:pPr marL="708143" indent="-354072" lvl="1">
              <a:lnSpc>
                <a:spcPts val="4591"/>
              </a:lnSpc>
              <a:buFont typeface="Arial"/>
              <a:buChar char="•"/>
            </a:pPr>
            <a:r>
              <a:rPr lang="en-US" sz="3279">
                <a:solidFill>
                  <a:srgbClr val="993399"/>
                </a:solidFill>
                <a:latin typeface="Lora"/>
              </a:rPr>
              <a:t>Pelanggan memberikan penilaian terhadap jasa konveksi</a:t>
            </a:r>
          </a:p>
          <a:p>
            <a:pPr marL="708143" indent="-354072" lvl="1">
              <a:lnSpc>
                <a:spcPts val="4591"/>
              </a:lnSpc>
              <a:buFont typeface="Arial"/>
              <a:buChar char="•"/>
            </a:pPr>
            <a:r>
              <a:rPr lang="en-US" sz="3279">
                <a:solidFill>
                  <a:srgbClr val="993399"/>
                </a:solidFill>
                <a:latin typeface="Lora"/>
              </a:rPr>
              <a:t>Pemilik usaha jasa konveksi melakukan sistem pembayaran diawal dan memberlakukan perbaikan</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3291054" y="5578487"/>
            <a:ext cx="487142" cy="470296"/>
          </a:xfrm>
          <a:prstGeom prst="rect">
            <a:avLst/>
          </a:prstGeom>
        </p:spPr>
      </p:pic>
      <p:sp>
        <p:nvSpPr>
          <p:cNvPr name="TextBox 10" id="10"/>
          <p:cNvSpPr txBox="true"/>
          <p:nvPr/>
        </p:nvSpPr>
        <p:spPr>
          <a:xfrm rot="0">
            <a:off x="4085481" y="7356899"/>
            <a:ext cx="5058519"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993399"/>
                </a:solidFill>
                <a:latin typeface="Quando Italics"/>
              </a:rPr>
              <a:t>Compleks Tasks:</a:t>
            </a:r>
          </a:p>
        </p:txBody>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3291054" y="7534303"/>
            <a:ext cx="487142" cy="470296"/>
          </a:xfrm>
          <a:prstGeom prst="rect">
            <a:avLst/>
          </a:prstGeom>
        </p:spPr>
      </p:pic>
      <p:sp>
        <p:nvSpPr>
          <p:cNvPr name="TextBox 12" id="12"/>
          <p:cNvSpPr txBox="true"/>
          <p:nvPr/>
        </p:nvSpPr>
        <p:spPr>
          <a:xfrm rot="0">
            <a:off x="3939433" y="6269269"/>
            <a:ext cx="13831209" cy="564389"/>
          </a:xfrm>
          <a:prstGeom prst="rect">
            <a:avLst/>
          </a:prstGeom>
        </p:spPr>
        <p:txBody>
          <a:bodyPr anchor="t" rtlCol="false" tIns="0" lIns="0" bIns="0" rIns="0">
            <a:spAutoFit/>
          </a:bodyPr>
          <a:lstStyle/>
          <a:p>
            <a:pPr marL="708143" indent="-354072" lvl="1">
              <a:lnSpc>
                <a:spcPts val="4591"/>
              </a:lnSpc>
              <a:buFont typeface="Arial"/>
              <a:buChar char="•"/>
            </a:pPr>
            <a:r>
              <a:rPr lang="en-US" sz="3279">
                <a:solidFill>
                  <a:srgbClr val="993399"/>
                </a:solidFill>
                <a:latin typeface="Lora"/>
              </a:rPr>
              <a:t>Pelanggan melakukan pemantauan progres produksi jasa konveksi</a:t>
            </a:r>
          </a:p>
        </p:txBody>
      </p:sp>
      <p:sp>
        <p:nvSpPr>
          <p:cNvPr name="TextBox 13" id="13"/>
          <p:cNvSpPr txBox="true"/>
          <p:nvPr/>
        </p:nvSpPr>
        <p:spPr>
          <a:xfrm rot="0">
            <a:off x="4192478" y="5489785"/>
            <a:ext cx="4408289"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993399"/>
                </a:solidFill>
                <a:latin typeface="Quando Italics"/>
              </a:rPr>
              <a:t>Medium Tasks</a:t>
            </a:r>
          </a:p>
        </p:txBody>
      </p:sp>
      <p:sp>
        <p:nvSpPr>
          <p:cNvPr name="TextBox 14" id="14"/>
          <p:cNvSpPr txBox="true"/>
          <p:nvPr/>
        </p:nvSpPr>
        <p:spPr>
          <a:xfrm rot="0">
            <a:off x="4085481" y="8294585"/>
            <a:ext cx="12773402" cy="564389"/>
          </a:xfrm>
          <a:prstGeom prst="rect">
            <a:avLst/>
          </a:prstGeom>
        </p:spPr>
        <p:txBody>
          <a:bodyPr anchor="t" rtlCol="false" tIns="0" lIns="0" bIns="0" rIns="0">
            <a:spAutoFit/>
          </a:bodyPr>
          <a:lstStyle/>
          <a:p>
            <a:pPr marL="708143" indent="-354072" lvl="1">
              <a:lnSpc>
                <a:spcPts val="4591"/>
              </a:lnSpc>
              <a:buFont typeface="Arial"/>
              <a:buChar char="•"/>
            </a:pPr>
            <a:r>
              <a:rPr lang="en-US" sz="3279">
                <a:solidFill>
                  <a:srgbClr val="993399"/>
                </a:solidFill>
                <a:latin typeface="Lora"/>
              </a:rPr>
              <a:t>Pemilik usaha konveksi melakukan pencatatan secara digital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6175929" y="5263036"/>
            <a:ext cx="2603049" cy="239072"/>
          </a:xfrm>
          <a:prstGeom prst="rect">
            <a:avLst/>
          </a:prstGeom>
          <a:solidFill>
            <a:srgbClr val="FFACB7"/>
          </a:solidFill>
        </p:spPr>
      </p:sp>
      <p:sp>
        <p:nvSpPr>
          <p:cNvPr name="TextBox 3" id="3"/>
          <p:cNvSpPr txBox="true"/>
          <p:nvPr/>
        </p:nvSpPr>
        <p:spPr>
          <a:xfrm rot="0">
            <a:off x="5283798" y="4834885"/>
            <a:ext cx="10537528" cy="1095375"/>
          </a:xfrm>
          <a:prstGeom prst="rect">
            <a:avLst/>
          </a:prstGeom>
        </p:spPr>
        <p:txBody>
          <a:bodyPr anchor="t" rtlCol="false" tIns="0" lIns="0" bIns="0" rIns="0">
            <a:spAutoFit/>
          </a:bodyPr>
          <a:lstStyle/>
          <a:p>
            <a:pPr>
              <a:lnSpc>
                <a:spcPts val="8640"/>
              </a:lnSpc>
            </a:pPr>
            <a:r>
              <a:rPr lang="en-US" spc="144" sz="7200">
                <a:solidFill>
                  <a:srgbClr val="FFFFFF"/>
                </a:solidFill>
                <a:latin typeface="Quando"/>
              </a:rPr>
              <a:t>3. Interface Design</a:t>
            </a:r>
          </a:p>
        </p:txBody>
      </p:sp>
      <p:pic>
        <p:nvPicPr>
          <p:cNvPr name="Picture 4" id="4"/>
          <p:cNvPicPr>
            <a:picLocks noChangeAspect="true"/>
          </p:cNvPicPr>
          <p:nvPr/>
        </p:nvPicPr>
        <p:blipFill>
          <a:blip r:embed="rId2"/>
          <a:srcRect l="30862" t="0" r="30862" b="0"/>
          <a:stretch>
            <a:fillRect/>
          </a:stretch>
        </p:blipFill>
        <p:spPr>
          <a:xfrm flipH="false" flipV="false" rot="-10800000">
            <a:off x="0" y="1162050"/>
            <a:ext cx="4686300" cy="809625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563939" y="5225590"/>
            <a:ext cx="6089616" cy="260756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318640" y="5483648"/>
            <a:ext cx="10572368" cy="2091448"/>
          </a:xfrm>
          <a:prstGeom prst="rect">
            <a:avLst/>
          </a:prstGeom>
        </p:spPr>
      </p:pic>
      <p:sp>
        <p:nvSpPr>
          <p:cNvPr name="TextBox 5" id="5"/>
          <p:cNvSpPr txBox="true"/>
          <p:nvPr/>
        </p:nvSpPr>
        <p:spPr>
          <a:xfrm rot="0">
            <a:off x="6653555" y="2163519"/>
            <a:ext cx="5951269" cy="647700"/>
          </a:xfrm>
          <a:prstGeom prst="rect">
            <a:avLst/>
          </a:prstGeom>
        </p:spPr>
        <p:txBody>
          <a:bodyPr anchor="t" rtlCol="false" tIns="0" lIns="0" bIns="0" rIns="0">
            <a:spAutoFit/>
          </a:bodyPr>
          <a:lstStyle/>
          <a:p>
            <a:pPr>
              <a:lnSpc>
                <a:spcPts val="5160"/>
              </a:lnSpc>
            </a:pPr>
            <a:r>
              <a:rPr lang="en-US" spc="85" u="sng" sz="4300">
                <a:solidFill>
                  <a:srgbClr val="FFFFFF"/>
                </a:solidFill>
                <a:latin typeface="Quando Italics"/>
              </a:rPr>
              <a:t>Proses pencatatan</a:t>
            </a:r>
          </a:p>
        </p:txBody>
      </p:sp>
      <p:sp>
        <p:nvSpPr>
          <p:cNvPr name="TextBox 6" id="6"/>
          <p:cNvSpPr txBox="true"/>
          <p:nvPr/>
        </p:nvSpPr>
        <p:spPr>
          <a:xfrm rot="0">
            <a:off x="2322138" y="3915858"/>
            <a:ext cx="2567484"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Sebelum</a:t>
            </a:r>
          </a:p>
        </p:txBody>
      </p:sp>
      <p:sp>
        <p:nvSpPr>
          <p:cNvPr name="TextBox 7" id="7"/>
          <p:cNvSpPr txBox="true"/>
          <p:nvPr/>
        </p:nvSpPr>
        <p:spPr>
          <a:xfrm rot="0">
            <a:off x="11353329" y="3915858"/>
            <a:ext cx="2502991"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Sesudah</a:t>
            </a:r>
          </a:p>
        </p:txBody>
      </p:sp>
      <p:sp>
        <p:nvSpPr>
          <p:cNvPr name="TextBox 8" id="8"/>
          <p:cNvSpPr txBox="true"/>
          <p:nvPr/>
        </p:nvSpPr>
        <p:spPr>
          <a:xfrm rot="0">
            <a:off x="1028700" y="1028700"/>
            <a:ext cx="4488160" cy="647700"/>
          </a:xfrm>
          <a:prstGeom prst="rect">
            <a:avLst/>
          </a:prstGeom>
        </p:spPr>
        <p:txBody>
          <a:bodyPr anchor="t" rtlCol="false" tIns="0" lIns="0" bIns="0" rIns="0">
            <a:spAutoFit/>
          </a:bodyPr>
          <a:lstStyle/>
          <a:p>
            <a:pPr algn="ctr">
              <a:lnSpc>
                <a:spcPts val="5159"/>
              </a:lnSpc>
              <a:spcBef>
                <a:spcPct val="0"/>
              </a:spcBef>
            </a:pPr>
            <a:r>
              <a:rPr lang="en-US" spc="85" sz="4299">
                <a:solidFill>
                  <a:srgbClr val="FFFFFF"/>
                </a:solidFill>
                <a:latin typeface="Quando Italics"/>
              </a:rPr>
              <a:t>Design Change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DAE9b-KhrYE</dc:identifier>
  <dcterms:modified xsi:type="dcterms:W3CDTF">2011-08-01T06:04:30Z</dcterms:modified>
  <cp:revision>1</cp:revision>
  <dc:title>DPP-B12-L06-PRESENTASI</dc:title>
</cp:coreProperties>
</file>